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66" r:id="rId3"/>
    <p:sldId id="264" r:id="rId4"/>
    <p:sldId id="258" r:id="rId5"/>
    <p:sldId id="259" r:id="rId6"/>
    <p:sldId id="260" r:id="rId7"/>
    <p:sldId id="2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3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4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08D6EA-CAAB-495E-8EDC-6BCBC7991987}" type="datetimeFigureOut">
              <a:rPr lang="es-PR" smtClean="0"/>
              <a:t>02/02/2015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9EA8DF-E1EB-4B58-B636-9149B6F36BF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34938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0271-4633-4B38-860B-713275ED2150}" type="datetimeFigureOut">
              <a:rPr lang="es-PR" smtClean="0"/>
              <a:t>02/02/2015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A3C9-013B-4D4C-A9EB-6398C2D29BA0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9947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A3C9-013B-4D4C-A9EB-6398C2D29BA0}" type="slidenum">
              <a:rPr lang="es-PR" smtClean="0"/>
              <a:t>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1536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4A3C9-013B-4D4C-A9EB-6398C2D29BA0}" type="slidenum">
              <a:rPr lang="es-PR" smtClean="0"/>
              <a:t>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6974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EEC74FF-3DF2-49BD-AC48-92BAEBCBD437}" type="datetime1">
              <a:rPr lang="en-US" smtClean="0">
                <a:solidFill>
                  <a:prstClr val="white"/>
                </a:solidFill>
              </a:rPr>
              <a:t>2/2/2015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P.R. Federal Grants and Contracts Training Summit  -   February 3 &amp; 4,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ABCF-C8D4-4E92-A802-729D6403DD38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3513-73FB-4AB3-806B-FB0D8631EF65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5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F5A408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4DDD-7E7E-4AB1-84EF-A5E75D90C7BB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1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325F-AA92-4F08-84E4-5666FACB3F73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5857-246E-4E46-B3BE-B1BDFDBD9AE9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3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F13C-27A1-43B5-9A66-15F8C39DD4CC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8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F7C2-2591-449F-84CF-ECEC920BBE85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1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5F55-A8A5-4C1C-A7F5-1123C55C1577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1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D6B0-65AB-4FCC-8EA4-5F9B99E75653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1201-C16F-4CBD-831F-7FE4E864C2B4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3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EDC9-729B-4BB9-B49F-996AC0652CE3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9D0A-29EF-4679-B471-C9ED6E6FFAB3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52458-5F63-431B-A196-FD3F3A1EC157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F63C-3038-4932-95EE-412DF71DBB87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FEDA-3F3F-45FF-A262-D233E42866D6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26CA-E421-4BD1-9C50-3F39E58DCEE2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srgbClr val="F5A408"/>
                </a:solidFill>
              </a:rPr>
              <a:t>P.R. Federal Grants and Contracts Training Summit  -   February 3 &amp; 4, 2015</a:t>
            </a:r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B82A1D26-DFCC-49F1-94B7-4819520CA218}" type="datetime1">
              <a:rPr lang="en-US" smtClean="0">
                <a:solidFill>
                  <a:srgbClr val="F5A408"/>
                </a:solidFill>
              </a:rPr>
              <a:t>2/2/2015</a:t>
            </a:fld>
            <a:endParaRPr lang="en-US" dirty="0">
              <a:solidFill>
                <a:srgbClr val="F5A408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847799"/>
          </a:xfrm>
        </p:spPr>
        <p:txBody>
          <a:bodyPr/>
          <a:lstStyle/>
          <a:p>
            <a:r>
              <a:rPr lang="en-US" sz="3600" b="1" dirty="0"/>
              <a:t>Commonwealth </a:t>
            </a:r>
            <a:r>
              <a:rPr lang="en-US" sz="3600" b="1" dirty="0" smtClean="0"/>
              <a:t>Federal Funds in </a:t>
            </a:r>
            <a:r>
              <a:rPr lang="en-US" sz="3600" b="1" dirty="0"/>
              <a:t>the Health </a:t>
            </a:r>
            <a:r>
              <a:rPr lang="en-US" sz="3600" b="1" dirty="0" smtClean="0"/>
              <a:t>Area and Governor’s Priorities</a:t>
            </a:r>
            <a:endParaRPr lang="es-P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47532"/>
            <a:ext cx="8825658" cy="86142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 Healthcare system for all</a:t>
            </a:r>
            <a:endParaRPr lang="es-P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85709"/>
            <a:ext cx="1209104" cy="1543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580" y="4820970"/>
            <a:ext cx="46723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Dr. </a:t>
            </a:r>
            <a:r>
              <a:rPr lang="en-US" sz="1400" dirty="0" err="1" smtClean="0">
                <a:solidFill>
                  <a:schemeClr val="bg1"/>
                </a:solidFill>
              </a:rPr>
              <a:t>Jesús</a:t>
            </a:r>
            <a:r>
              <a:rPr lang="en-US" sz="1400" dirty="0" smtClean="0">
                <a:solidFill>
                  <a:schemeClr val="bg1"/>
                </a:solidFill>
              </a:rPr>
              <a:t> Irizarry </a:t>
            </a:r>
            <a:r>
              <a:rPr lang="en-US" sz="1400" dirty="0" err="1" smtClean="0">
                <a:solidFill>
                  <a:schemeClr val="bg1"/>
                </a:solidFill>
              </a:rPr>
              <a:t>Mora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Governor Health Advisor</a:t>
            </a:r>
          </a:p>
          <a:p>
            <a:pPr algn="r"/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altLang="en-US" sz="1400" i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P.R. Federal Grants and Contracts Training Summit</a:t>
            </a:r>
            <a:endParaRPr lang="en-US" sz="1400" i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Puerto Rico Convention Center, San Juan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February 3 &amp; 4, </a:t>
            </a:r>
            <a:r>
              <a:rPr lang="en-US" sz="1400" dirty="0" smtClean="0">
                <a:solidFill>
                  <a:schemeClr val="bg1"/>
                </a:solidFill>
              </a:rPr>
              <a:t>2015</a:t>
            </a: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Puerto Rico </a:t>
            </a:r>
            <a:r>
              <a:rPr lang="es-PR" b="1" dirty="0" err="1"/>
              <a:t>D</a:t>
            </a:r>
            <a:r>
              <a:rPr lang="es-PR" b="1" dirty="0" err="1" smtClean="0"/>
              <a:t>epartment</a:t>
            </a:r>
            <a:r>
              <a:rPr lang="es-PR" b="1" dirty="0" smtClean="0"/>
              <a:t> of </a:t>
            </a:r>
            <a:r>
              <a:rPr lang="es-PR" b="1" dirty="0" err="1" smtClean="0"/>
              <a:t>Health</a:t>
            </a:r>
            <a:r>
              <a:rPr lang="es-PR" b="1" dirty="0" smtClean="0"/>
              <a:t> </a:t>
            </a:r>
            <a:r>
              <a:rPr lang="es-PR" b="1" dirty="0" err="1" smtClean="0"/>
              <a:t>Regions</a:t>
            </a:r>
            <a:endParaRPr lang="es-P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624" y="2361927"/>
            <a:ext cx="8682751" cy="373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125" y="5958730"/>
            <a:ext cx="2639250" cy="5315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39553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Agencies/Corporations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16763" cy="34163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Puerto Rico Department of Health (DS)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Puerto Rico Health Insurance Administration (ASES)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Office of the Commissioner of Insurance (OCS)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Automobile Accident Compensation Administration (ACAA)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Puerto Rico State Insurance Funds Corporation (CFSE)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Commonwealth of Puerto Rico Medical Services Administration (ASEM)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Mental Health and Anti Addiction Services Administration (ASSMCA)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Puerto Rico Health Information Network (PRHIN)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35464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Health Program Action Items</a:t>
            </a:r>
            <a:endParaRPr lang="es-PR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954" y="2603500"/>
            <a:ext cx="9505612" cy="3416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PR" sz="2000" dirty="0" smtClean="0"/>
              <a:t>#1: 		</a:t>
            </a:r>
            <a:r>
              <a:rPr lang="es-PR" sz="2000" dirty="0" err="1" smtClean="0"/>
              <a:t>Establish</a:t>
            </a:r>
            <a:r>
              <a:rPr lang="es-PR" sz="2000" dirty="0" smtClean="0"/>
              <a:t> </a:t>
            </a:r>
            <a:r>
              <a:rPr lang="es-PR" sz="2000" dirty="0" err="1" smtClean="0"/>
              <a:t>an</a:t>
            </a:r>
            <a:r>
              <a:rPr lang="es-PR" sz="2000" dirty="0" smtClean="0"/>
              <a:t> </a:t>
            </a:r>
            <a:r>
              <a:rPr lang="es-PR" sz="2000" dirty="0" err="1" smtClean="0"/>
              <a:t>integrated</a:t>
            </a:r>
            <a:r>
              <a:rPr lang="es-PR" sz="2000" dirty="0" smtClean="0"/>
              <a:t>, regional </a:t>
            </a:r>
            <a:r>
              <a:rPr lang="es-PR" sz="2000" dirty="0" err="1" smtClean="0"/>
              <a:t>healthcare</a:t>
            </a:r>
            <a:r>
              <a:rPr lang="es-PR" sz="2000" dirty="0" smtClean="0"/>
              <a:t> </a:t>
            </a:r>
            <a:r>
              <a:rPr lang="es-PR" sz="2000" dirty="0" err="1" smtClean="0"/>
              <a:t>system</a:t>
            </a:r>
            <a:endParaRPr lang="es-PR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PR" sz="2000" dirty="0" smtClean="0"/>
              <a:t>#2:  		Create a </a:t>
            </a:r>
            <a:r>
              <a:rPr lang="es-PR" sz="2000" dirty="0" err="1" smtClean="0"/>
              <a:t>Regulatory</a:t>
            </a:r>
            <a:r>
              <a:rPr lang="es-PR" sz="2000" dirty="0" smtClean="0"/>
              <a:t> </a:t>
            </a:r>
            <a:r>
              <a:rPr lang="es-PR" sz="2000" dirty="0" err="1" smtClean="0"/>
              <a:t>Board</a:t>
            </a:r>
            <a:r>
              <a:rPr lang="es-PR" sz="2000" dirty="0" smtClean="0"/>
              <a:t> to evaluate </a:t>
            </a:r>
            <a:r>
              <a:rPr lang="es-PR" sz="2000" dirty="0" err="1" smtClean="0"/>
              <a:t>the</a:t>
            </a:r>
            <a:r>
              <a:rPr lang="es-PR" sz="2000" dirty="0" smtClean="0"/>
              <a:t> new </a:t>
            </a:r>
            <a:r>
              <a:rPr lang="es-PR" sz="2000" dirty="0" err="1" smtClean="0"/>
              <a:t>healthcare</a:t>
            </a:r>
            <a:r>
              <a:rPr lang="es-PR" sz="2000" dirty="0" smtClean="0"/>
              <a:t> 				</a:t>
            </a:r>
            <a:r>
              <a:rPr lang="es-PR" sz="2000" dirty="0" err="1" smtClean="0"/>
              <a:t>system</a:t>
            </a:r>
            <a:endParaRPr lang="es-PR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PR" sz="2000" kern="0" dirty="0" smtClean="0"/>
              <a:t>#3: 		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new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000" kern="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PR" sz="2000" kern="0" dirty="0" smtClean="0"/>
              <a:t>#4: 		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universal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s-PR" sz="2000" kern="0" dirty="0" smtClean="0"/>
              <a:t>#5: 		</a:t>
            </a:r>
            <a:r>
              <a:rPr lang="es-PR" sz="2000" kern="0" dirty="0" err="1" smtClean="0"/>
              <a:t>E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stablish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es-PR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s-PR" sz="2000" kern="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endParaRPr lang="en-US" sz="2000" kern="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s-P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34349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/>
              <a:t>Health Program Action Items </a:t>
            </a:r>
            <a:r>
              <a:rPr lang="es-PR" sz="2400" dirty="0" smtClean="0"/>
              <a:t>(cont.)</a:t>
            </a:r>
            <a:endParaRPr lang="es-P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4954" y="2603499"/>
            <a:ext cx="9527914" cy="36165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PR" sz="2000" kern="0" dirty="0" smtClean="0"/>
              <a:t>#6: 		</a:t>
            </a:r>
            <a:r>
              <a:rPr lang="es-PR" sz="2000" kern="0" dirty="0" err="1" smtClean="0"/>
              <a:t>Promote</a:t>
            </a:r>
            <a:r>
              <a:rPr lang="es-PR" sz="2000" kern="0" dirty="0" smtClean="0"/>
              <a:t> mental </a:t>
            </a:r>
            <a:r>
              <a:rPr lang="es-PR" sz="2000" kern="0" dirty="0" err="1" smtClean="0"/>
              <a:t>health</a:t>
            </a:r>
            <a:r>
              <a:rPr lang="es-PR" sz="2000" kern="0" dirty="0" smtClean="0"/>
              <a:t> and </a:t>
            </a:r>
            <a:r>
              <a:rPr lang="es-PR" sz="2000" kern="0" dirty="0" err="1" smtClean="0"/>
              <a:t>prevent</a:t>
            </a:r>
            <a:r>
              <a:rPr lang="es-PR" sz="2000" kern="0" dirty="0"/>
              <a:t> </a:t>
            </a:r>
            <a:r>
              <a:rPr lang="es-PR" sz="2000" kern="0" dirty="0" err="1" smtClean="0"/>
              <a:t>related</a:t>
            </a:r>
            <a:r>
              <a:rPr lang="es-PR" sz="2000" kern="0" dirty="0" smtClean="0"/>
              <a:t> </a:t>
            </a:r>
            <a:r>
              <a:rPr lang="es-PR" sz="2000" kern="0" dirty="0" err="1" smtClean="0"/>
              <a:t>conditions</a:t>
            </a:r>
            <a:r>
              <a:rPr lang="es-PR" sz="2000" kern="0" dirty="0" smtClean="0"/>
              <a:t> 						</a:t>
            </a:r>
            <a:r>
              <a:rPr lang="es-PR" sz="2000" kern="0" dirty="0" err="1" smtClean="0"/>
              <a:t>targeting</a:t>
            </a:r>
            <a:r>
              <a:rPr lang="es-PR" sz="2000" kern="0" dirty="0" smtClean="0"/>
              <a:t> </a:t>
            </a:r>
            <a:r>
              <a:rPr lang="es-PR" sz="2000" kern="0" dirty="0" err="1" smtClean="0"/>
              <a:t>young</a:t>
            </a:r>
            <a:r>
              <a:rPr lang="es-PR" sz="2000" kern="0" dirty="0" smtClean="0"/>
              <a:t> </a:t>
            </a:r>
            <a:r>
              <a:rPr lang="es-PR" sz="2000" kern="0" dirty="0" err="1" smtClean="0"/>
              <a:t>people</a:t>
            </a:r>
            <a:r>
              <a:rPr lang="es-PR" sz="2000" kern="0" dirty="0" smtClean="0"/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PR" sz="2000" kern="0" dirty="0" smtClean="0"/>
              <a:t>#7: 		</a:t>
            </a:r>
            <a:r>
              <a:rPr lang="es-PR" sz="2000" kern="0" dirty="0" err="1" smtClean="0"/>
              <a:t>Provide</a:t>
            </a:r>
            <a:r>
              <a:rPr lang="es-PR" sz="2000" kern="0" dirty="0" smtClean="0"/>
              <a:t> </a:t>
            </a:r>
            <a:r>
              <a:rPr lang="en-US" sz="20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quality, managed care for the elderly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#8:  		Ensure the availability of medications at a reasonable cost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#9: 		Guarantee continued medical education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#10: 	Provide the PR Medical Center the necessary resources to 					optimize its performance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#11: 	Begin a multisectoral dialogue on medical malpractice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31004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18" y="916747"/>
            <a:ext cx="9661982" cy="728480"/>
          </a:xfrm>
        </p:spPr>
        <p:txBody>
          <a:bodyPr/>
          <a:lstStyle/>
          <a:p>
            <a:r>
              <a:rPr lang="es-PR" sz="3200" b="1" dirty="0" smtClean="0"/>
              <a:t>Federal Funds </a:t>
            </a:r>
            <a:r>
              <a:rPr lang="es-PR" sz="3200" b="1" dirty="0" err="1" smtClean="0"/>
              <a:t>According</a:t>
            </a:r>
            <a:r>
              <a:rPr lang="es-PR" sz="3200" b="1" dirty="0" smtClean="0"/>
              <a:t> to </a:t>
            </a:r>
            <a:r>
              <a:rPr lang="es-PR" sz="3200" b="1" dirty="0" err="1" smtClean="0"/>
              <a:t>Goverment</a:t>
            </a:r>
            <a:r>
              <a:rPr lang="es-PR" sz="3200" b="1" dirty="0" smtClean="0"/>
              <a:t> Health </a:t>
            </a:r>
            <a:r>
              <a:rPr lang="en-US" sz="3200" b="1" dirty="0" smtClean="0"/>
              <a:t>Program</a:t>
            </a:r>
            <a:r>
              <a:rPr lang="es-PR" sz="3200" b="1" dirty="0" smtClean="0"/>
              <a:t> Agenda, 2014</a:t>
            </a:r>
            <a:endParaRPr lang="es-PR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74711"/>
              </p:ext>
            </p:extLst>
          </p:nvPr>
        </p:nvGraphicFramePr>
        <p:xfrm>
          <a:off x="613952" y="2603499"/>
          <a:ext cx="10933616" cy="284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65"/>
                <a:gridCol w="2375210"/>
                <a:gridCol w="1583473"/>
                <a:gridCol w="1946368"/>
              </a:tblGrid>
              <a:tr h="455194">
                <a:tc>
                  <a:txBody>
                    <a:bodyPr/>
                    <a:lstStyle/>
                    <a:p>
                      <a:pPr algn="ctr"/>
                      <a:r>
                        <a:rPr lang="es-PR" sz="1600" i="1" dirty="0" smtClean="0">
                          <a:solidFill>
                            <a:schemeClr val="tx1"/>
                          </a:solidFill>
                        </a:rPr>
                        <a:t>Agency</a:t>
                      </a:r>
                      <a:endParaRPr lang="es-PR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i="1" dirty="0" smtClean="0">
                          <a:solidFill>
                            <a:schemeClr val="tx1"/>
                          </a:solidFill>
                        </a:rPr>
                        <a:t>Action </a:t>
                      </a:r>
                      <a:r>
                        <a:rPr lang="es-PR" sz="1600" i="1" baseline="0" dirty="0" smtClean="0">
                          <a:solidFill>
                            <a:schemeClr val="tx1"/>
                          </a:solidFill>
                        </a:rPr>
                        <a:t> Item</a:t>
                      </a:r>
                      <a:endParaRPr lang="es-PR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i="1" dirty="0" smtClean="0">
                          <a:solidFill>
                            <a:schemeClr val="tx1"/>
                          </a:solidFill>
                        </a:rPr>
                        <a:t># of </a:t>
                      </a:r>
                      <a:r>
                        <a:rPr lang="es-PR" sz="1600" i="1" dirty="0" err="1" smtClean="0">
                          <a:solidFill>
                            <a:schemeClr val="tx1"/>
                          </a:solidFill>
                        </a:rPr>
                        <a:t>Programs</a:t>
                      </a:r>
                      <a:endParaRPr lang="es-PR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i="1" dirty="0" err="1" smtClean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s-PR" sz="1600" i="1" dirty="0" smtClean="0">
                          <a:solidFill>
                            <a:schemeClr val="tx1"/>
                          </a:solidFill>
                        </a:rPr>
                        <a:t> Total                   </a:t>
                      </a:r>
                      <a:r>
                        <a:rPr lang="es-PR" sz="1400" i="1" dirty="0" smtClean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s-PR" sz="1400" i="1" dirty="0" err="1" smtClean="0">
                          <a:solidFill>
                            <a:schemeClr val="tx1"/>
                          </a:solidFill>
                        </a:rPr>
                        <a:t>Millions</a:t>
                      </a:r>
                      <a:r>
                        <a:rPr lang="es-PR" sz="1400" i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PR" sz="16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4981">
                <a:tc>
                  <a:txBody>
                    <a:bodyPr/>
                    <a:lstStyle/>
                    <a:p>
                      <a:r>
                        <a:rPr lang="es-PR" sz="1600" b="1" dirty="0" smtClean="0"/>
                        <a:t>DS</a:t>
                      </a:r>
                      <a:r>
                        <a:rPr lang="es-PR" sz="1600" b="1" baseline="0" dirty="0" smtClean="0"/>
                        <a:t> </a:t>
                      </a:r>
                      <a:r>
                        <a:rPr lang="es-PR" sz="1600" b="1" dirty="0" smtClean="0"/>
                        <a:t>(ASEM, ASSMCA,</a:t>
                      </a:r>
                      <a:r>
                        <a:rPr lang="es-PR" sz="1600" b="1" baseline="0" dirty="0" smtClean="0"/>
                        <a:t> PRHIN*)</a:t>
                      </a:r>
                      <a:endParaRPr lang="es-P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1, 2, 3, 4, 5, 6, 10</a:t>
                      </a:r>
                      <a:r>
                        <a:rPr lang="es-PR" sz="1600" baseline="0" dirty="0" smtClean="0"/>
                        <a:t> 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61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R" sz="1600" i="1" dirty="0" smtClean="0"/>
                        <a:t>$419 </a:t>
                      </a:r>
                      <a:endParaRPr lang="es-PR" sz="1600" i="1" dirty="0"/>
                    </a:p>
                  </a:txBody>
                  <a:tcPr/>
                </a:tc>
              </a:tr>
              <a:tr h="455194">
                <a:tc>
                  <a:txBody>
                    <a:bodyPr/>
                    <a:lstStyle/>
                    <a:p>
                      <a:r>
                        <a:rPr lang="es-PR" sz="1600" b="1" dirty="0" smtClean="0"/>
                        <a:t>ASES**</a:t>
                      </a:r>
                      <a:endParaRPr lang="es-P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1, 4, 7, 8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8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R" sz="1600" i="1" dirty="0" smtClean="0"/>
                        <a:t>$2,894</a:t>
                      </a:r>
                      <a:r>
                        <a:rPr lang="es-PR" sz="1600" i="1" baseline="0" dirty="0" smtClean="0"/>
                        <a:t> </a:t>
                      </a:r>
                      <a:endParaRPr lang="es-PR" sz="1600" i="1" dirty="0"/>
                    </a:p>
                  </a:txBody>
                  <a:tcPr/>
                </a:tc>
              </a:tr>
              <a:tr h="455194">
                <a:tc>
                  <a:txBody>
                    <a:bodyPr/>
                    <a:lstStyle/>
                    <a:p>
                      <a:r>
                        <a:rPr lang="es-PR" sz="1600" b="1" dirty="0" smtClean="0"/>
                        <a:t>OCS</a:t>
                      </a:r>
                      <a:r>
                        <a:rPr lang="es-PR" sz="1600" b="1" baseline="0" dirty="0" smtClean="0"/>
                        <a:t>***</a:t>
                      </a:r>
                      <a:endParaRPr lang="es-P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4, 11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1600" i="1" dirty="0" smtClean="0"/>
                        <a:t>$2 </a:t>
                      </a:r>
                      <a:endParaRPr lang="en-US" sz="1600" i="1" dirty="0" smtClean="0"/>
                    </a:p>
                  </a:txBody>
                  <a:tcPr/>
                </a:tc>
              </a:tr>
              <a:tr h="455194">
                <a:tc>
                  <a:txBody>
                    <a:bodyPr/>
                    <a:lstStyle/>
                    <a:p>
                      <a:r>
                        <a:rPr lang="es-PR" sz="1600" b="1" dirty="0" smtClean="0"/>
                        <a:t>UPR (Medical </a:t>
                      </a:r>
                      <a:r>
                        <a:rPr lang="es-PR" sz="1600" b="1" dirty="0" err="1" smtClean="0"/>
                        <a:t>Sciences</a:t>
                      </a:r>
                      <a:r>
                        <a:rPr lang="es-PR" sz="1600" b="1" dirty="0" smtClean="0"/>
                        <a:t> Campus)</a:t>
                      </a:r>
                      <a:endParaRPr lang="es-P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1600" dirty="0" smtClean="0"/>
                        <a:t>9</a:t>
                      </a:r>
                      <a:endParaRPr lang="es-P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133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$47.4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94">
                <a:tc>
                  <a:txBody>
                    <a:bodyPr/>
                    <a:lstStyle/>
                    <a:p>
                      <a:r>
                        <a:rPr lang="es-PR" b="1" dirty="0" smtClean="0"/>
                        <a:t>Total</a:t>
                      </a:r>
                      <a:endParaRPr lang="es-PR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$3,362.4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726" y="5454223"/>
            <a:ext cx="109205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R" sz="1400" kern="0" dirty="0" smtClean="0">
                <a:solidFill>
                  <a:prstClr val="black"/>
                </a:solidFill>
              </a:rPr>
              <a:t>___________</a:t>
            </a:r>
            <a:endParaRPr lang="es-PR" sz="1400" kern="0" dirty="0">
              <a:solidFill>
                <a:prstClr val="black"/>
              </a:solidFill>
            </a:endParaRPr>
          </a:p>
          <a:p>
            <a:pPr defTabSz="457200"/>
            <a:r>
              <a:rPr lang="es-PR" sz="1100" kern="0" dirty="0" smtClean="0">
                <a:solidFill>
                  <a:prstClr val="black"/>
                </a:solidFill>
              </a:rPr>
              <a:t>*  </a:t>
            </a:r>
            <a:r>
              <a:rPr lang="en-US" sz="1100" kern="0" dirty="0" smtClean="0">
                <a:solidFill>
                  <a:prstClr val="black"/>
                </a:solidFill>
              </a:rPr>
              <a:t>PRHIN did not receive any funds during 2014. Between 2012-14 received $7.7 millions of </a:t>
            </a:r>
            <a:r>
              <a:rPr lang="en-US" sz="1100" kern="0" dirty="0">
                <a:solidFill>
                  <a:prstClr val="black"/>
                </a:solidFill>
              </a:rPr>
              <a:t>w</a:t>
            </a:r>
            <a:r>
              <a:rPr lang="en-US" sz="1100" kern="0" dirty="0" smtClean="0">
                <a:solidFill>
                  <a:prstClr val="black"/>
                </a:solidFill>
              </a:rPr>
              <a:t>hich $1.6 millions were returned to the federal government in 2014. </a:t>
            </a:r>
            <a:endParaRPr lang="en-US" sz="1050" b="1" kern="0" dirty="0" smtClean="0">
              <a:solidFill>
                <a:srgbClr val="2E74B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1100" kern="0" dirty="0" smtClean="0">
                <a:solidFill>
                  <a:prstClr val="black"/>
                </a:solidFill>
              </a:rPr>
              <a:t>**  Includes Medicaid funds for </a:t>
            </a:r>
            <a:r>
              <a:rPr lang="en-US" sz="1100" i="1" kern="0" dirty="0" err="1" smtClean="0">
                <a:solidFill>
                  <a:prstClr val="black"/>
                </a:solidFill>
              </a:rPr>
              <a:t>Mi</a:t>
            </a:r>
            <a:r>
              <a:rPr lang="en-US" sz="1100" i="1" kern="0" dirty="0" smtClean="0">
                <a:solidFill>
                  <a:prstClr val="black"/>
                </a:solidFill>
              </a:rPr>
              <a:t> Salud.</a:t>
            </a:r>
          </a:p>
          <a:p>
            <a:pPr defTabSz="457200"/>
            <a:r>
              <a:rPr lang="en-US" sz="1100" kern="0" dirty="0" smtClean="0">
                <a:solidFill>
                  <a:prstClr val="black"/>
                </a:solidFill>
              </a:rPr>
              <a:t>***  OCS only used $800,000 of the 2 millions assigned due to changes in ACA legislation.</a:t>
            </a:r>
            <a:endParaRPr lang="en-US" sz="1050" b="1" kern="0" dirty="0" smtClean="0">
              <a:solidFill>
                <a:srgbClr val="2E74B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es-PR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310044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Challenges</a:t>
            </a:r>
            <a:r>
              <a:rPr lang="es-PR" b="1" dirty="0" smtClean="0"/>
              <a:t> </a:t>
            </a:r>
            <a:r>
              <a:rPr lang="es-PR" b="1" dirty="0" err="1" smtClean="0"/>
              <a:t>Ahead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4461" cy="3416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Improve health status of the PR population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ACA funds ending by summer 2018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External resources infrastructure at each health sector agency/corporation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Capacity building of the professional workforce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Improve efficiency, effectiveness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Sharing specialists and difficult recruitment personnel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PR Medical Center sustainability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Make more with less!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5534890" cy="29889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P.R. Federal Grants and Contracts Training Summit  -   February 3 &amp; 4, 2015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CDAF73C7C1340A4B7D061CDAC7354" ma:contentTypeVersion="1" ma:contentTypeDescription="Create a new document." ma:contentTypeScope="" ma:versionID="bd4681064f49fb023c4dd956bdcbf89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45cc7f5e314b979c5632df14ec87cd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901F315-7F8A-4CD9-B95F-7D80807D4F47}"/>
</file>

<file path=customXml/itemProps2.xml><?xml version="1.0" encoding="utf-8"?>
<ds:datastoreItem xmlns:ds="http://schemas.openxmlformats.org/officeDocument/2006/customXml" ds:itemID="{53DBF4EB-AC35-4DF6-A28A-2565469A89D7}"/>
</file>

<file path=customXml/itemProps3.xml><?xml version="1.0" encoding="utf-8"?>
<ds:datastoreItem xmlns:ds="http://schemas.openxmlformats.org/officeDocument/2006/customXml" ds:itemID="{077491D4-CC90-409B-A706-6FF7B839B1A4}"/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421</Words>
  <Application>Microsoft Office PowerPoint</Application>
  <PresentationFormat>Widescreen</PresentationFormat>
  <Paragraphs>82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Calibri</vt:lpstr>
      <vt:lpstr>Century Gothic</vt:lpstr>
      <vt:lpstr>Times New Roman</vt:lpstr>
      <vt:lpstr>Wingdings 3</vt:lpstr>
      <vt:lpstr>Ion Boardroom</vt:lpstr>
      <vt:lpstr>Commonwealth Federal Funds in the Health Area and Governor’s Priorities</vt:lpstr>
      <vt:lpstr>Puerto Rico Department of Health Regions</vt:lpstr>
      <vt:lpstr>Health Agencies/Corporations</vt:lpstr>
      <vt:lpstr>Health Program Action Items</vt:lpstr>
      <vt:lpstr>Health Program Action Items (cont.)</vt:lpstr>
      <vt:lpstr>Federal Funds According to Goverment Health Program Agenda, 2014</vt:lpstr>
      <vt:lpstr>Challenges Ahead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Grants in the Health Area and Governor’s Priorities</dc:title>
  <dc:creator>Edna I. Diaz</dc:creator>
  <cp:lastModifiedBy>Edna I. Diaz</cp:lastModifiedBy>
  <cp:revision>35</cp:revision>
  <cp:lastPrinted>2015-02-02T21:27:55Z</cp:lastPrinted>
  <dcterms:created xsi:type="dcterms:W3CDTF">2015-02-02T14:56:28Z</dcterms:created>
  <dcterms:modified xsi:type="dcterms:W3CDTF">2015-02-02T22:44:16Z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0x010100DDECDAF73C7C1340A4B7D061CDAC7354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